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0" r:id="rId3"/>
    <p:sldId id="261" r:id="rId4"/>
    <p:sldId id="262" r:id="rId5"/>
    <p:sldId id="302" r:id="rId6"/>
    <p:sldId id="257" r:id="rId7"/>
    <p:sldId id="303" r:id="rId8"/>
    <p:sldId id="263" r:id="rId9"/>
    <p:sldId id="283" r:id="rId10"/>
    <p:sldId id="284" r:id="rId11"/>
    <p:sldId id="285" r:id="rId12"/>
    <p:sldId id="286" r:id="rId13"/>
    <p:sldId id="287" r:id="rId14"/>
    <p:sldId id="288" r:id="rId15"/>
    <p:sldId id="304" r:id="rId16"/>
    <p:sldId id="289" r:id="rId17"/>
    <p:sldId id="290" r:id="rId18"/>
    <p:sldId id="291" r:id="rId19"/>
    <p:sldId id="295" r:id="rId20"/>
    <p:sldId id="293" r:id="rId21"/>
    <p:sldId id="294" r:id="rId22"/>
    <p:sldId id="282" r:id="rId23"/>
    <p:sldId id="280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HfBHqkelDgaezneemeZPbA==" hashData="oy1GdVvHuV3doFc53lA+Rpz96Yw="/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9C36"/>
    <a:srgbClr val="DCE6F2"/>
    <a:srgbClr val="8EB4E3"/>
    <a:srgbClr val="002060"/>
    <a:srgbClr val="00201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>
      <p:cViewPr>
        <p:scale>
          <a:sx n="36" d="100"/>
          <a:sy n="36" d="100"/>
        </p:scale>
        <p:origin x="-2532" y="-1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CC0FC-2BDE-084B-852C-86E1AEAD3E77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AC4F9-24D2-0145-B7DA-012D79642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53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10E5-B9E1-7E45-A0FB-1A55435B13DB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A593-4382-9548-BCBC-9AFA9F58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8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4B31-ACE0-F547-8C2A-5E53FD9CD1DC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E951-9F77-0E47-911C-86FD149859FA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91BD-A017-2F4A-8C9F-18B6D335A2E7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9FE6-3256-724F-A287-3742D15497A5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DDDE-7C8D-4B40-B70F-4C9D569D2491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C7B3-C942-824B-A87A-343F2FEC0D13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3BB-F4AE-0B41-A7ED-9113B6047745}" type="datetime1">
              <a:rPr lang="en-US" smtClean="0"/>
              <a:t>08/05/2017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4255-F5BE-0445-B1B0-8FD43F2E8489}" type="datetime1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93B2-68D1-BC45-A179-00E32D0B48E3}" type="datetime1">
              <a:rPr lang="en-US" smtClean="0"/>
              <a:t>08/05/2017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F7A-29E4-F045-AC12-411FDACB4997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B594-1210-B948-8D31-3B544F5D6C5B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2E31-5621-F547-819F-82E55C0B7381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AXVbtdBu1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62000" y="2667000"/>
            <a:ext cx="7451943" cy="1977390"/>
            <a:chOff x="762000" y="2142669"/>
            <a:chExt cx="7451943" cy="1977390"/>
          </a:xfrm>
        </p:grpSpPr>
        <p:sp>
          <p:nvSpPr>
            <p:cNvPr id="5" name="Rectangle 4"/>
            <p:cNvSpPr/>
            <p:nvPr/>
          </p:nvSpPr>
          <p:spPr>
            <a:xfrm>
              <a:off x="990600" y="2142669"/>
              <a:ext cx="7223342" cy="1977390"/>
            </a:xfrm>
            <a:prstGeom prst="rect">
              <a:avLst/>
            </a:prstGeom>
          </p:spPr>
        </p:sp>
        <p:sp>
          <p:nvSpPr>
            <p:cNvPr id="6" name="Text Box 6"/>
            <p:cNvSpPr txBox="1"/>
            <p:nvPr/>
          </p:nvSpPr>
          <p:spPr>
            <a:xfrm>
              <a:off x="762000" y="3515104"/>
              <a:ext cx="7451943" cy="6049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spc="-40" dirty="0" smtClean="0">
                  <a:solidFill>
                    <a:srgbClr val="73802D"/>
                  </a:solidFill>
                  <a:effectLst/>
                  <a:latin typeface="Century Gothic"/>
                  <a:ea typeface="Calibri"/>
                  <a:cs typeface="Century Gothic"/>
                </a:rPr>
                <a:t>Principles </a:t>
              </a:r>
              <a:r>
                <a:rPr lang="en-US" sz="2800" spc="-40">
                  <a:solidFill>
                    <a:srgbClr val="73802D"/>
                  </a:solidFill>
                  <a:effectLst/>
                  <a:latin typeface="Century Gothic"/>
                  <a:ea typeface="Calibri"/>
                  <a:cs typeface="Century Gothic"/>
                </a:rPr>
                <a:t>of </a:t>
              </a:r>
              <a:endParaRPr lang="en-US" sz="2800" spc="-40" smtClean="0">
                <a:solidFill>
                  <a:srgbClr val="73802D"/>
                </a:solidFill>
                <a:effectLst/>
                <a:latin typeface="Century Gothic"/>
                <a:ea typeface="Calibri"/>
                <a:cs typeface="Century Gothic"/>
              </a:endParaRPr>
            </a:p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spc="-40" smtClean="0">
                  <a:solidFill>
                    <a:srgbClr val="73802D"/>
                  </a:solidFill>
                  <a:effectLst/>
                  <a:latin typeface="Century Gothic"/>
                  <a:ea typeface="Calibri"/>
                  <a:cs typeface="Century Gothic"/>
                </a:rPr>
                <a:t>United Nations </a:t>
              </a:r>
              <a:r>
                <a:rPr lang="en-US" sz="2800" spc="-40" dirty="0">
                  <a:solidFill>
                    <a:srgbClr val="73802D"/>
                  </a:solidFill>
                  <a:effectLst/>
                  <a:latin typeface="Century Gothic"/>
                  <a:ea typeface="Calibri"/>
                  <a:cs typeface="Century Gothic"/>
                </a:rPr>
                <a:t>Peacekeeping</a:t>
              </a:r>
              <a:endParaRPr lang="en-US" sz="2800" spc="-4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7" name="Text Box 7"/>
            <p:cNvSpPr txBox="1"/>
            <p:nvPr/>
          </p:nvSpPr>
          <p:spPr>
            <a:xfrm>
              <a:off x="1081009" y="2269077"/>
              <a:ext cx="2527753" cy="13092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7200" spc="-500" dirty="0">
                  <a:solidFill>
                    <a:srgbClr val="002060"/>
                  </a:solidFill>
                  <a:effectLst/>
                  <a:latin typeface="Century Gothic"/>
                  <a:ea typeface="Calibri"/>
                  <a:cs typeface="Century Gothic"/>
                </a:rPr>
                <a:t>1. 3</a:t>
              </a:r>
              <a:endParaRPr lang="en-US" sz="11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1219200" y="2142669"/>
              <a:ext cx="2112948" cy="47854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spc="1000" dirty="0">
                  <a:solidFill>
                    <a:srgbClr val="ADC5F1"/>
                  </a:solidFill>
                  <a:effectLst/>
                  <a:latin typeface="Century Gothic"/>
                  <a:ea typeface="Calibri"/>
                  <a:cs typeface="Century Gothic"/>
                </a:rPr>
                <a:t>Lesson</a:t>
              </a:r>
              <a:endParaRPr lang="en-US" sz="24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189242" y="3506075"/>
              <a:ext cx="6907321" cy="0"/>
            </a:xfrm>
            <a:prstGeom prst="line">
              <a:avLst/>
            </a:prstGeom>
            <a:ln>
              <a:gradFill>
                <a:gsLst>
                  <a:gs pos="0">
                    <a:schemeClr val="bg1"/>
                  </a:gs>
                  <a:gs pos="56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ADC5F1"/>
                  </a:gs>
                </a:gsLst>
                <a:lin ang="540000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/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3740" y="2410132"/>
              <a:ext cx="1138778" cy="967181"/>
            </a:xfrm>
            <a:prstGeom prst="rect">
              <a:avLst/>
            </a:prstGeom>
          </p:spPr>
        </p:pic>
      </p:grpSp>
      <p:sp>
        <p:nvSpPr>
          <p:cNvPr id="11" name="Text Box 8"/>
          <p:cNvSpPr txBox="1"/>
          <p:nvPr/>
        </p:nvSpPr>
        <p:spPr>
          <a:xfrm>
            <a:off x="1112028" y="1143000"/>
            <a:ext cx="7422372" cy="7620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spc="300" dirty="0">
                <a:solidFill>
                  <a:srgbClr val="ADC5F1"/>
                </a:solidFill>
                <a:effectLst/>
                <a:latin typeface="Century Gothic"/>
                <a:ea typeface="Calibri"/>
                <a:cs typeface="Century Gothic"/>
              </a:rPr>
              <a:t>Module 1: An Overview of United Nations Peacekeeping Operations</a:t>
            </a:r>
            <a:endParaRPr lang="en-US" sz="1100" spc="300" dirty="0">
              <a:effectLst/>
              <a:latin typeface="Century Gothic"/>
              <a:ea typeface="Calibri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2774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1033552"/>
            <a:ext cx="73914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Basic Principle #2: Impartiality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UNPKOs </a:t>
            </a:r>
            <a:r>
              <a:rPr lang="en-US" sz="2400" dirty="0">
                <a:latin typeface="Century Gothic"/>
                <a:cs typeface="Century Gothic"/>
              </a:rPr>
              <a:t>implement mandates without </a:t>
            </a:r>
            <a:r>
              <a:rPr lang="en-US" sz="2400" dirty="0" err="1">
                <a:latin typeface="Century Gothic"/>
                <a:cs typeface="Century Gothic"/>
              </a:rPr>
              <a:t>favour</a:t>
            </a:r>
            <a:r>
              <a:rPr lang="en-US" sz="2400" dirty="0">
                <a:latin typeface="Century Gothic"/>
                <a:cs typeface="Century Gothic"/>
              </a:rPr>
              <a:t> or prejudice</a:t>
            </a:r>
          </a:p>
        </p:txBody>
      </p:sp>
      <p:pic>
        <p:nvPicPr>
          <p:cNvPr id="2" name="Picture 1" descr="PK Photo 1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56" r="25718"/>
          <a:stretch/>
        </p:blipFill>
        <p:spPr>
          <a:xfrm>
            <a:off x="6349240" y="3505200"/>
            <a:ext cx="2209983" cy="2732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38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1033552"/>
            <a:ext cx="7391400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Impartiality: What Peacekeeping Personnel Can Do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Build relationships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Avoid activities compromising impartiality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Rationale for action well-established and communicated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Public information </a:t>
            </a:r>
          </a:p>
          <a:p>
            <a:pPr marL="344488"/>
            <a:r>
              <a:rPr lang="en-US" sz="2400" dirty="0">
                <a:latin typeface="Century Gothic"/>
                <a:cs typeface="Century Gothic"/>
              </a:rPr>
              <a:t>communications and key </a:t>
            </a:r>
          </a:p>
          <a:p>
            <a:pPr marL="344488"/>
            <a:r>
              <a:rPr lang="en-US" sz="2400" dirty="0">
                <a:latin typeface="Century Gothic"/>
                <a:cs typeface="Century Gothic"/>
              </a:rPr>
              <a:t>messages enforced</a:t>
            </a:r>
          </a:p>
        </p:txBody>
      </p:sp>
      <p:pic>
        <p:nvPicPr>
          <p:cNvPr id="6" name="Picture 5" descr="PK Photo 1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56" r="25718"/>
          <a:stretch/>
        </p:blipFill>
        <p:spPr>
          <a:xfrm>
            <a:off x="6349240" y="3505200"/>
            <a:ext cx="2209983" cy="2732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09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1033552"/>
            <a:ext cx="7391400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spc="-50" dirty="0">
                <a:solidFill>
                  <a:srgbClr val="8D9C36"/>
                </a:solidFill>
                <a:latin typeface="Century Gothic"/>
                <a:cs typeface="Century Gothic"/>
              </a:rPr>
              <a:t>Basic Principle #3: Non-Use of Force Except in Self-</a:t>
            </a:r>
            <a:r>
              <a:rPr lang="en-US" sz="2800" spc="-50" dirty="0" err="1">
                <a:solidFill>
                  <a:srgbClr val="8D9C36"/>
                </a:solidFill>
                <a:latin typeface="Century Gothic"/>
                <a:cs typeface="Century Gothic"/>
              </a:rPr>
              <a:t>Defence</a:t>
            </a:r>
            <a:r>
              <a:rPr lang="en-US" sz="2800" spc="-50" dirty="0">
                <a:solidFill>
                  <a:srgbClr val="8D9C36"/>
                </a:solidFill>
                <a:latin typeface="Century Gothic"/>
                <a:cs typeface="Century Gothic"/>
              </a:rPr>
              <a:t> &amp; </a:t>
            </a:r>
            <a:r>
              <a:rPr lang="en-US" sz="2800" spc="-50" dirty="0" err="1">
                <a:solidFill>
                  <a:srgbClr val="8D9C36"/>
                </a:solidFill>
                <a:latin typeface="Century Gothic"/>
                <a:cs typeface="Century Gothic"/>
              </a:rPr>
              <a:t>Defence</a:t>
            </a:r>
            <a:r>
              <a:rPr lang="en-US" sz="2800" spc="-50" dirty="0">
                <a:solidFill>
                  <a:srgbClr val="8D9C36"/>
                </a:solidFill>
                <a:latin typeface="Century Gothic"/>
                <a:cs typeface="Century Gothic"/>
              </a:rPr>
              <a:t> of the Mandate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Use of force permitted in </a:t>
            </a:r>
            <a:r>
              <a:rPr lang="en-US" sz="2400" dirty="0" err="1">
                <a:latin typeface="Century Gothic"/>
                <a:cs typeface="Century Gothic"/>
              </a:rPr>
              <a:t>self-defence</a:t>
            </a:r>
            <a:r>
              <a:rPr lang="en-US" sz="2400" dirty="0">
                <a:latin typeface="Century Gothic"/>
                <a:cs typeface="Century Gothic"/>
              </a:rPr>
              <a:t> and </a:t>
            </a:r>
            <a:r>
              <a:rPr lang="en-US" sz="2400" dirty="0" err="1">
                <a:latin typeface="Century Gothic"/>
                <a:cs typeface="Century Gothic"/>
              </a:rPr>
              <a:t>defence</a:t>
            </a:r>
            <a:r>
              <a:rPr lang="en-US" sz="2400" dirty="0">
                <a:latin typeface="Century Gothic"/>
                <a:cs typeface="Century Gothic"/>
              </a:rPr>
              <a:t> of mandate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Security Council authorizes “all necessary means” to defend the mandate</a:t>
            </a:r>
          </a:p>
        </p:txBody>
      </p:sp>
      <p:pic>
        <p:nvPicPr>
          <p:cNvPr id="2" name="Picture 1" descr="494843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4191000"/>
            <a:ext cx="32004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92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1033552"/>
            <a:ext cx="73914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spc="-50" dirty="0">
                <a:solidFill>
                  <a:srgbClr val="8D9C36"/>
                </a:solidFill>
                <a:latin typeface="Century Gothic"/>
                <a:cs typeface="Century Gothic"/>
              </a:rPr>
              <a:t>Non-Use of Force: What Peacekeeping Personnel Can Do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Exercise restraint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Precise, proportional and appropriate use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Early de-escalation of violence, non-violent means of persuasion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Rules of Engagement (ROE) </a:t>
            </a:r>
            <a:r>
              <a:rPr lang="en-US" sz="2400">
                <a:latin typeface="Century Gothic"/>
                <a:cs typeface="Century Gothic"/>
              </a:rPr>
              <a:t>or </a:t>
            </a:r>
            <a:r>
              <a:rPr lang="en-US" sz="2400" smtClean="0">
                <a:latin typeface="Century Gothic"/>
                <a:cs typeface="Century Gothic"/>
              </a:rPr>
              <a:t>Directive on </a:t>
            </a:r>
            <a:r>
              <a:rPr lang="en-US" sz="2400" dirty="0" smtClean="0">
                <a:latin typeface="Century Gothic"/>
                <a:cs typeface="Century Gothic"/>
              </a:rPr>
              <a:t>Use of Force (DUF)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8" name="Picture 7" descr="494843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4191000"/>
            <a:ext cx="32004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50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2. Other Success Factors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Legitimacy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Credibility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Promotion of National and Local Ownership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12372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8D9C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1759327"/>
            <a:ext cx="79248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Consider the </a:t>
            </a:r>
            <a:r>
              <a:rPr lang="en-US" sz="2400" dirty="0" smtClean="0">
                <a:latin typeface="Century Gothic" panose="020B0502020202020204" pitchFamily="34" charset="0"/>
              </a:rPr>
              <a:t>case study</a:t>
            </a:r>
            <a:endParaRPr lang="en-GB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>
                <a:latin typeface="Century Gothic" panose="020B0502020202020204" pitchFamily="34" charset="0"/>
              </a:rPr>
              <a:t>How </a:t>
            </a:r>
            <a:r>
              <a:rPr lang="en-US" sz="2400" smtClean="0">
                <a:latin typeface="Century Gothic" panose="020B0502020202020204" pitchFamily="34" charset="0"/>
              </a:rPr>
              <a:t>did </a:t>
            </a:r>
            <a:r>
              <a:rPr lang="en-US" sz="2400" dirty="0">
                <a:latin typeface="Century Gothic" panose="020B0502020202020204" pitchFamily="34" charset="0"/>
              </a:rPr>
              <a:t>“legitimacy”, “credibility” and “national and local ownership” contribute to success?</a:t>
            </a:r>
          </a:p>
          <a:p>
            <a:pPr>
              <a:spcAft>
                <a:spcPts val="600"/>
              </a:spcAft>
            </a:pPr>
            <a:endParaRPr lang="en-US" sz="2400" b="1" dirty="0" smtClean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Time</a:t>
            </a:r>
            <a:r>
              <a:rPr lang="en-US" sz="2400" b="1" dirty="0">
                <a:latin typeface="Century Gothic" panose="020B0502020202020204" pitchFamily="34" charset="0"/>
              </a:rPr>
              <a:t>:</a:t>
            </a:r>
            <a:r>
              <a:rPr lang="en-US" sz="2400" dirty="0">
                <a:latin typeface="Century Gothic" panose="020B0502020202020204" pitchFamily="34" charset="0"/>
              </a:rPr>
              <a:t> 5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Discussion: 3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Wrap-up: 2 minutes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381000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077200" y="381000"/>
            <a:ext cx="874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1.3.3</a:t>
            </a:r>
            <a:endParaRPr lang="en-US" sz="24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914400"/>
            <a:ext cx="56935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>
                <a:solidFill>
                  <a:srgbClr val="002060"/>
                </a:solidFill>
                <a:latin typeface="Century Gothic"/>
                <a:cs typeface="Century Gothic"/>
              </a:rPr>
              <a:t>Importance of Other Success Factors</a:t>
            </a:r>
            <a:endParaRPr lang="en-US" sz="2400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32534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1033552"/>
            <a:ext cx="7391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spc="-50" dirty="0">
                <a:solidFill>
                  <a:srgbClr val="8D9C36"/>
                </a:solidFill>
                <a:latin typeface="Century Gothic"/>
                <a:cs typeface="Century Gothic"/>
              </a:rPr>
              <a:t>Success Factor #1: Legitimacy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UNPKOs </a:t>
            </a:r>
            <a:r>
              <a:rPr lang="en-US" sz="2400" dirty="0">
                <a:latin typeface="Century Gothic"/>
                <a:cs typeface="Century Gothic"/>
              </a:rPr>
              <a:t>have international legitimacy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Quality and conduct of personnel affect perceived legitimacy</a:t>
            </a:r>
          </a:p>
        </p:txBody>
      </p:sp>
      <p:pic>
        <p:nvPicPr>
          <p:cNvPr id="8" name="Picture 10" descr="C:\! A Work Current or Backup\! Core Integrated Training\Photos\soldier talking to wome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810000"/>
            <a:ext cx="3157537" cy="2521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09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10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1033552"/>
            <a:ext cx="7391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spc="-50" dirty="0">
                <a:solidFill>
                  <a:srgbClr val="8D9C36"/>
                </a:solidFill>
                <a:latin typeface="Century Gothic"/>
                <a:cs typeface="Century Gothic"/>
              </a:rPr>
              <a:t>Legitimacy: What Peacekeeping Personnel Can Do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Maintain high standards of professionalism, competence, integrity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Respect local population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Zero tolerance for sexual exploitation and abuse</a:t>
            </a:r>
          </a:p>
        </p:txBody>
      </p:sp>
      <p:pic>
        <p:nvPicPr>
          <p:cNvPr id="8" name="Picture 10" descr="C:\! A Work Current or Backup\! Core Integrated Training\Photos\soldier talking to wome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810000"/>
            <a:ext cx="3157537" cy="2521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986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11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1033552"/>
            <a:ext cx="7391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spc="-50" dirty="0">
                <a:solidFill>
                  <a:srgbClr val="8D9C36"/>
                </a:solidFill>
                <a:latin typeface="Century Gothic"/>
                <a:cs typeface="Century Gothic"/>
              </a:rPr>
              <a:t>Success Factor #2: Credibility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Depends on achieving mandate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Affected by ability to manage and meet expectations</a:t>
            </a:r>
          </a:p>
        </p:txBody>
      </p:sp>
      <p:pic>
        <p:nvPicPr>
          <p:cNvPr id="8" name="Picture 4" descr="UNOCI Police Officers Patrol Market Area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403432"/>
            <a:ext cx="4256400" cy="2853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90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12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1033552"/>
            <a:ext cx="73914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spc="-50" dirty="0" smtClean="0">
                <a:solidFill>
                  <a:srgbClr val="8D9C36"/>
                </a:solidFill>
                <a:latin typeface="Century Gothic"/>
                <a:cs typeface="Century Gothic"/>
              </a:rPr>
              <a:t>Credibility: What </a:t>
            </a:r>
            <a:r>
              <a:rPr lang="en-US" sz="2800" spc="-50" dirty="0">
                <a:solidFill>
                  <a:srgbClr val="8D9C36"/>
                </a:solidFill>
                <a:latin typeface="Century Gothic"/>
                <a:cs typeface="Century Gothic"/>
              </a:rPr>
              <a:t>Peacekeeping Personnel </a:t>
            </a:r>
            <a:r>
              <a:rPr lang="en-US" sz="2800" spc="-50" dirty="0" smtClean="0">
                <a:solidFill>
                  <a:srgbClr val="8D9C36"/>
                </a:solidFill>
                <a:latin typeface="Century Gothic"/>
                <a:cs typeface="Century Gothic"/>
              </a:rPr>
              <a:t>Can Do</a:t>
            </a:r>
            <a:endParaRPr lang="en-US" sz="2800" spc="-5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Implement mandate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Remain confident, capable, unified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Manage expectations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8" name="Picture 4" descr="UNOCI Police Officers Patrol Market Area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403432"/>
            <a:ext cx="4256400" cy="2853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712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Relevance </a:t>
            </a: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spc="600" dirty="0">
              <a:solidFill>
                <a:srgbClr val="ADC5F1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The Basic Principles: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Guides UN peacekeeping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Must be known, understood, applied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00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13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1033552"/>
            <a:ext cx="73914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spc="-50" dirty="0">
                <a:solidFill>
                  <a:srgbClr val="8D9C36"/>
                </a:solidFill>
                <a:latin typeface="Century Gothic"/>
                <a:cs typeface="Century Gothic"/>
              </a:rPr>
              <a:t>Success Factor #3: Promotion of National &amp; Local Ownership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Inclusive and consultative processes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Include local and national perspectives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Allow national capacity to lead</a:t>
            </a:r>
          </a:p>
        </p:txBody>
      </p:sp>
      <p:pic>
        <p:nvPicPr>
          <p:cNvPr id="8" name="Picture 10" descr="women in meeting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5" t="1988" r="3983" b="2311"/>
          <a:stretch/>
        </p:blipFill>
        <p:spPr bwMode="auto">
          <a:xfrm>
            <a:off x="6705600" y="3637738"/>
            <a:ext cx="1881322" cy="271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32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14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1033552"/>
            <a:ext cx="73914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spc="-50" dirty="0">
                <a:solidFill>
                  <a:srgbClr val="8D9C36"/>
                </a:solidFill>
                <a:latin typeface="Century Gothic"/>
                <a:cs typeface="Century Gothic"/>
              </a:rPr>
              <a:t>Promotion of National &amp;</a:t>
            </a:r>
            <a:r>
              <a:rPr lang="en-US" sz="2800" spc="-50" dirty="0" smtClean="0">
                <a:solidFill>
                  <a:srgbClr val="8D9C36"/>
                </a:solidFill>
                <a:latin typeface="Century Gothic"/>
                <a:cs typeface="Century Gothic"/>
              </a:rPr>
              <a:t> </a:t>
            </a:r>
            <a:r>
              <a:rPr lang="en-US" sz="2800" spc="-50" dirty="0">
                <a:solidFill>
                  <a:srgbClr val="8D9C36"/>
                </a:solidFill>
                <a:latin typeface="Century Gothic"/>
                <a:cs typeface="Century Gothic"/>
              </a:rPr>
              <a:t>Local Ownership: What Peacekeeping Personnel Can Do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Respect national sovereignty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Support and build national capacity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Build trust, cooperation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Be sensitive to local needs, </a:t>
            </a:r>
          </a:p>
          <a:p>
            <a:pPr marL="344488"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perspectives</a:t>
            </a:r>
          </a:p>
        </p:txBody>
      </p:sp>
      <p:pic>
        <p:nvPicPr>
          <p:cNvPr id="8" name="Picture 10" descr="women in meeting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5" t="1988" r="3983" b="2311"/>
          <a:stretch/>
        </p:blipFill>
        <p:spPr bwMode="auto">
          <a:xfrm>
            <a:off x="6705600" y="3637738"/>
            <a:ext cx="1881322" cy="271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177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09600"/>
            <a:ext cx="7772400" cy="57912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Summary of Key Messages</a:t>
            </a:r>
            <a:endParaRPr lang="en-US" sz="32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Basic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principles – consent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, impartiality, non-use of force except in </a:t>
            </a:r>
            <a:r>
              <a:rPr lang="en-US" sz="2400" dirty="0" err="1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self-defence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 and </a:t>
            </a:r>
            <a:r>
              <a:rPr lang="en-US" sz="2400" dirty="0" err="1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defence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 of the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mandate </a:t>
            </a: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Key success factors – l</a:t>
            </a: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egitimacy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, </a:t>
            </a: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credibility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, promotion of national and local ownership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“Legitimacy”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– </a:t>
            </a:r>
            <a:r>
              <a:rPr lang="en-US" sz="2400" dirty="0" err="1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behaviour</a:t>
            </a:r>
            <a:r>
              <a:rPr lang="en-US" sz="240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 of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highest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standards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“Credibility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” </a:t>
            </a:r>
            <a:r>
              <a:rPr lang="mr-IN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–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 implement mandate, manage expectations</a:t>
            </a: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“National and local ownership</a:t>
            </a: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” </a:t>
            </a:r>
            <a:r>
              <a:rPr lang="mr-IN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–</a:t>
            </a: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 promote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51459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Questions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0292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Activity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Learning Evaluation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801133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Outcomes </a:t>
            </a: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Learners will: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List the basic principles and key success factors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Explain “legitimacy” and “credibility”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Describe how peacekeeping personnel support legitimacy and credibility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Explain “national and local ownership” and why </a:t>
            </a: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it is essential </a:t>
            </a: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to success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3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/>
          <p:nvPr/>
        </p:nvSpPr>
        <p:spPr>
          <a:xfrm>
            <a:off x="685800" y="3886200"/>
            <a:ext cx="7803372" cy="2438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200"/>
              </a:spcAft>
            </a:pP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4" name="Text Box 8"/>
          <p:cNvSpPr txBox="1"/>
          <p:nvPr/>
        </p:nvSpPr>
        <p:spPr>
          <a:xfrm>
            <a:off x="647700" y="685800"/>
            <a:ext cx="78486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30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Lesson </a:t>
            </a: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Overview</a:t>
            </a:r>
            <a:endParaRPr lang="en-US" sz="3200" dirty="0">
              <a:solidFill>
                <a:srgbClr val="000066"/>
              </a:solidFill>
              <a:latin typeface="Century Gothic"/>
              <a:ea typeface="Calibri"/>
              <a:cs typeface="Century Gothic"/>
            </a:endParaRP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The Basic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Principles</a:t>
            </a:r>
          </a:p>
          <a:p>
            <a:pPr marL="912813" marR="0" indent="-449263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Consent</a:t>
            </a: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  <a:p>
            <a:pPr marL="912813" marR="0" indent="-449263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Impartiality</a:t>
            </a: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  <a:p>
            <a:pPr marL="912813" marR="0" indent="-449263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Non-Use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of Force Except in Self-</a:t>
            </a:r>
            <a:r>
              <a:rPr lang="en-US" sz="2400" dirty="0" err="1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Defence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 &amp; </a:t>
            </a:r>
            <a:r>
              <a:rPr lang="en-US" sz="2400" dirty="0" err="1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Defence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 of the Mandate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Other Success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Factors</a:t>
            </a:r>
          </a:p>
          <a:p>
            <a:pPr marL="912813" marR="0" indent="-449263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Legitimacy</a:t>
            </a: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  <a:p>
            <a:pPr marL="912813" marR="0" indent="-449263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Credibility</a:t>
            </a: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  <a:p>
            <a:pPr marL="912813" marR="0" indent="-449263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Promotion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of National &amp; Local Ownership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0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8D9C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1759327"/>
            <a:ext cx="7924800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What is the difference between peacekeeping and war-fighting?</a:t>
            </a:r>
          </a:p>
          <a:p>
            <a:pPr>
              <a:spcAft>
                <a:spcPts val="600"/>
              </a:spcAft>
            </a:pPr>
            <a:endParaRPr lang="en-US" sz="2400" b="1" dirty="0" smtClean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Time</a:t>
            </a:r>
            <a:r>
              <a:rPr lang="en-US" sz="2400" b="1" dirty="0">
                <a:latin typeface="Century Gothic" panose="020B0502020202020204" pitchFamily="34" charset="0"/>
              </a:rPr>
              <a:t>:</a:t>
            </a:r>
            <a:r>
              <a:rPr lang="en-US" sz="2400" dirty="0">
                <a:latin typeface="Century Gothic" panose="020B0502020202020204" pitchFamily="34" charset="0"/>
              </a:rPr>
              <a:t> 10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Film: 2:18 minutes</a:t>
            </a: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Discussion: 5-7 minutes</a:t>
            </a:r>
            <a:endParaRPr lang="en-GB" sz="2400" dirty="0">
              <a:latin typeface="Century Gothic" panose="020B0502020202020204" pitchFamily="34" charset="0"/>
              <a:hlinkClick r:id="rId3"/>
            </a:endParaRPr>
          </a:p>
          <a:p>
            <a:pPr>
              <a:spcAft>
                <a:spcPts val="600"/>
              </a:spcAft>
            </a:pPr>
            <a:r>
              <a:rPr lang="en-GB" sz="2400" dirty="0">
                <a:latin typeface="Century Gothic" panose="020B0502020202020204" pitchFamily="34" charset="0"/>
                <a:hlinkClick r:id="rId3"/>
              </a:rPr>
              <a:t>https://www.youtube.com/watch?v=jAXVbtdBu10</a:t>
            </a:r>
            <a:r>
              <a:rPr lang="en-GB" sz="2400" dirty="0">
                <a:latin typeface="Century Gothic" panose="020B0502020202020204" pitchFamily="34" charset="0"/>
              </a:rPr>
              <a:t> </a:t>
            </a:r>
          </a:p>
          <a:p>
            <a:pPr>
              <a:spcAft>
                <a:spcPts val="600"/>
              </a:spcAft>
            </a:pPr>
            <a:endParaRPr lang="en-US" sz="2400" dirty="0">
              <a:latin typeface="Century Gothic" panose="020B0502020202020204" pitchFamily="34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381000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077200" y="381000"/>
            <a:ext cx="874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1.3.1</a:t>
            </a:r>
            <a:endParaRPr lang="en-US" sz="24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914400"/>
            <a:ext cx="3914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>
                <a:solidFill>
                  <a:srgbClr val="002060"/>
                </a:solidFill>
                <a:latin typeface="Century Gothic"/>
                <a:cs typeface="Century Gothic"/>
              </a:rPr>
              <a:t>Film: </a:t>
            </a:r>
            <a:r>
              <a:rPr lang="en-US" sz="2400" i="1" dirty="0" smtClean="0">
                <a:solidFill>
                  <a:srgbClr val="002060"/>
                </a:solidFill>
                <a:latin typeface="Century Gothic"/>
                <a:cs typeface="Century Gothic"/>
              </a:rPr>
              <a:t>UN Peacekeeping Is</a:t>
            </a:r>
            <a:endParaRPr lang="en-US" sz="2400" i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24831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1. The Basic Principles of UN Peacekeeping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Consent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Impartiality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Non-use of force except in </a:t>
            </a:r>
            <a:r>
              <a:rPr lang="en-US" sz="2400" dirty="0" err="1">
                <a:latin typeface="Century Gothic"/>
                <a:cs typeface="Century Gothic"/>
              </a:rPr>
              <a:t>self-defence</a:t>
            </a:r>
            <a:r>
              <a:rPr lang="en-US" sz="2400" dirty="0">
                <a:latin typeface="Century Gothic"/>
                <a:cs typeface="Century Gothic"/>
              </a:rPr>
              <a:t> and </a:t>
            </a:r>
            <a:r>
              <a:rPr lang="en-US" sz="2400" dirty="0" err="1">
                <a:latin typeface="Century Gothic"/>
                <a:cs typeface="Century Gothic"/>
              </a:rPr>
              <a:t>defence</a:t>
            </a:r>
            <a:r>
              <a:rPr lang="en-US" sz="2400" dirty="0">
                <a:latin typeface="Century Gothic"/>
                <a:cs typeface="Century Gothic"/>
              </a:rPr>
              <a:t> of the mandate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1980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8D9C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1759327"/>
            <a:ext cx="7924800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Consider “consent”, “impartiality”, “mandate” and “</a:t>
            </a:r>
            <a:r>
              <a:rPr lang="en-US" sz="2400" dirty="0" err="1">
                <a:latin typeface="Century Gothic" panose="020B0502020202020204" pitchFamily="34" charset="0"/>
              </a:rPr>
              <a:t>self-defence</a:t>
            </a:r>
            <a:r>
              <a:rPr lang="en-US" sz="2400" dirty="0">
                <a:latin typeface="Century Gothic" panose="020B0502020202020204" pitchFamily="34" charset="0"/>
              </a:rPr>
              <a:t>”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What does each word mean?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Give examples to illustrate</a:t>
            </a:r>
            <a:endParaRPr lang="en-GB" sz="24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endParaRPr lang="en-US" sz="2400" b="1" dirty="0" smtClean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Time</a:t>
            </a:r>
            <a:r>
              <a:rPr lang="en-US" sz="2400" b="1" dirty="0">
                <a:latin typeface="Century Gothic" panose="020B0502020202020204" pitchFamily="34" charset="0"/>
              </a:rPr>
              <a:t>:</a:t>
            </a:r>
            <a:r>
              <a:rPr lang="en-US" sz="2400" dirty="0">
                <a:latin typeface="Century Gothic" panose="020B0502020202020204" pitchFamily="34" charset="0"/>
              </a:rPr>
              <a:t> 10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Brainstorming: 3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Discussion: 5-7 minutes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381000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077200" y="381000"/>
            <a:ext cx="874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1.3.2</a:t>
            </a:r>
            <a:endParaRPr lang="en-US" sz="24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914400"/>
            <a:ext cx="43067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>
                <a:solidFill>
                  <a:srgbClr val="002060"/>
                </a:solidFill>
                <a:latin typeface="Century Gothic"/>
                <a:cs typeface="Century Gothic"/>
              </a:rPr>
              <a:t>Defining the Basic Principles</a:t>
            </a:r>
            <a:endParaRPr lang="en-US" sz="2400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2443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Basic Principle #1: Consent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GB" sz="2400" dirty="0">
                <a:latin typeface="Century Gothic"/>
                <a:cs typeface="Century Gothic"/>
              </a:rPr>
              <a:t>All UN peacekeeping operations </a:t>
            </a:r>
            <a:r>
              <a:rPr lang="en-GB" sz="2400" dirty="0" smtClean="0">
                <a:latin typeface="Century Gothic"/>
                <a:cs typeface="Century Gothic"/>
              </a:rPr>
              <a:t>(UNPKOs) deploy </a:t>
            </a:r>
            <a:r>
              <a:rPr lang="en-GB" sz="2400" dirty="0">
                <a:latin typeface="Century Gothic"/>
                <a:cs typeface="Century Gothic"/>
              </a:rPr>
              <a:t>at least with consent of the host authorities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12" name="Picture 7" descr="C:\! A Work Current or Backup\! Core Integrated Training\Photos\slide 1.2 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t="2180" r="1430" b="1976"/>
          <a:stretch/>
        </p:blipFill>
        <p:spPr bwMode="auto">
          <a:xfrm>
            <a:off x="5105400" y="3995401"/>
            <a:ext cx="3492564" cy="2282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417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1033552"/>
            <a:ext cx="7391400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Consent: What Peacekeeping Personnel Can Do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Continuously scan and </a:t>
            </a:r>
            <a:r>
              <a:rPr lang="en-US" sz="2400" dirty="0" err="1">
                <a:latin typeface="Century Gothic"/>
                <a:cs typeface="Century Gothic"/>
              </a:rPr>
              <a:t>analyse</a:t>
            </a:r>
            <a:r>
              <a:rPr lang="en-US" sz="2400" dirty="0">
                <a:latin typeface="Century Gothic"/>
                <a:cs typeface="Century Gothic"/>
              </a:rPr>
              <a:t> environment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Learn about host country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Assess and report on parties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Build and respect trust</a:t>
            </a:r>
          </a:p>
        </p:txBody>
      </p:sp>
      <p:pic>
        <p:nvPicPr>
          <p:cNvPr id="13" name="Picture 7" descr="C:\! A Work Current or Backup\! Core Integrated Training\Photos\slide 1.2 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t="2180" r="1430" b="1976"/>
          <a:stretch/>
        </p:blipFill>
        <p:spPr bwMode="auto">
          <a:xfrm>
            <a:off x="5105400" y="3995401"/>
            <a:ext cx="3492564" cy="2282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244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4049</TotalTime>
  <Words>785</Words>
  <Application>Microsoft Office PowerPoint</Application>
  <PresentationFormat>On-screen Show (4:3)</PresentationFormat>
  <Paragraphs>164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</dc:creator>
  <cp:lastModifiedBy>Mark A. Blanco</cp:lastModifiedBy>
  <cp:revision>104</cp:revision>
  <dcterms:created xsi:type="dcterms:W3CDTF">2015-12-09T18:20:24Z</dcterms:created>
  <dcterms:modified xsi:type="dcterms:W3CDTF">2017-05-08T16:37:45Z</dcterms:modified>
</cp:coreProperties>
</file>